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85" r:id="rId2"/>
    <p:sldId id="339" r:id="rId3"/>
    <p:sldId id="257" r:id="rId4"/>
    <p:sldId id="343" r:id="rId5"/>
    <p:sldId id="284" r:id="rId6"/>
    <p:sldId id="353" r:id="rId7"/>
    <p:sldId id="354" r:id="rId8"/>
    <p:sldId id="355" r:id="rId9"/>
    <p:sldId id="30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80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66441-2819-4961-9CB8-535751E08BF9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71F4-968D-4D02-9D1A-F53B8BDAF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73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gov.ru/sit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k.rosreestr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54_upr@rosreestr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71477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Принятие на учет  бесхозяйных объектов недвижимости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Рисунок 7" descr="01-01 логоти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73216"/>
            <a:ext cx="3109015" cy="12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419056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Учет бесхозяйных вещей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30" y="1071546"/>
            <a:ext cx="7643898" cy="1857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Бесхозяйная вещь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</a:rPr>
              <a:t>вещь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, которая не имеет собственника или собственник которой неизвестен либо, если иное не предусмотрено законами, от права собственности на которую собственник отказался (статья 225 Гражданского кодекса РФ).</a:t>
            </a:r>
          </a:p>
          <a:p>
            <a:pPr algn="ctr">
              <a:buNone/>
            </a:pPr>
            <a:endParaRPr lang="ru-RU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Обязанность принятия на учет бесхозяйных вещей возложена на органы местного самоуправления либо уполномоченные органы власти субъектов РФ.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71475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Порядок принятия на учет недвижимых бесхозяйных вещей установлен Приказом Минэкономразвития России от 10 декабря 2015 г. №931 «Об установлении порядка принятия на учет бесхозяйных недвижимых вещей»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643834" cy="71435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Официальный сайт для подачи документов в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Росреестр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4212" b="5311"/>
          <a:stretch>
            <a:fillRect/>
          </a:stretch>
        </p:blipFill>
        <p:spPr bwMode="auto">
          <a:xfrm>
            <a:off x="428596" y="1428736"/>
            <a:ext cx="8370391" cy="45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10001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/>
              </a:rPr>
              <a:t>https://rosreestr.gov.ru/site/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0"/>
            <a:ext cx="6851104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Личный кабинет</a:t>
            </a:r>
            <a:endParaRPr lang="ru-RU" sz="2400" b="1" i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61389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03351" y="65867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/>
              </a:rPr>
              <a:t>https://lk.rosreestr.ru/#/services/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4723631" y="2641873"/>
            <a:ext cx="149349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10" y="1120173"/>
            <a:ext cx="188122" cy="737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19675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С </a:t>
            </a:r>
            <a:r>
              <a:rPr lang="ru-RU" b="1" i="1" u="sng" dirty="0" smtClean="0">
                <a:solidFill>
                  <a:srgbClr val="002060"/>
                </a:solidFill>
              </a:rPr>
              <a:t>03.06.2020</a:t>
            </a:r>
            <a:r>
              <a:rPr lang="ru-RU" i="1" dirty="0" smtClean="0">
                <a:solidFill>
                  <a:srgbClr val="002060"/>
                </a:solidFill>
              </a:rPr>
              <a:t> подать заявления в электронном виде на кадастровый учет и регистрацию прав возможно только через Личный кабинет </a:t>
            </a:r>
            <a:r>
              <a:rPr lang="ru-RU" i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80" y="1085760"/>
            <a:ext cx="188122" cy="73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419056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подать документы для учета бесхозяйных вещей?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05273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настоящее время в  сервисе   «Регистрация прав» отсутствует возможность  выбрать  постановку  объекта в качестве бесхозяйного. 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9734" t="4338" r="12787" b="5453"/>
          <a:stretch>
            <a:fillRect/>
          </a:stretch>
        </p:blipFill>
        <p:spPr bwMode="auto">
          <a:xfrm>
            <a:off x="428596" y="1714488"/>
            <a:ext cx="8286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ross-mark-49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357562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419056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подать документы для учета бесхозяйных вещей?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142984"/>
            <a:ext cx="3244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Если объект недвижимости </a:t>
            </a:r>
            <a:r>
              <a:rPr lang="ru-RU" sz="1600" b="1" i="1" u="sng" dirty="0" smtClean="0">
                <a:solidFill>
                  <a:srgbClr val="002060"/>
                </a:solidFill>
              </a:rPr>
              <a:t>стоит на государственном кадастровом учете</a:t>
            </a:r>
            <a:r>
              <a:rPr lang="ru-RU" sz="1600" i="1" dirty="0" smtClean="0">
                <a:solidFill>
                  <a:srgbClr val="002060"/>
                </a:solidFill>
              </a:rPr>
              <a:t>, то  для принятия его на учет в качестве бесхозяйного необходимо: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выбрать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 раздел </a:t>
            </a:r>
            <a:r>
              <a:rPr lang="ru-RU" sz="1600" b="1" i="1" dirty="0" smtClean="0">
                <a:solidFill>
                  <a:srgbClr val="002060"/>
                </a:solidFill>
              </a:rPr>
              <a:t>«Регистрация  прав»  </a:t>
            </a:r>
            <a:r>
              <a:rPr lang="ru-RU" sz="1600" i="1" dirty="0" smtClean="0">
                <a:solidFill>
                  <a:srgbClr val="002060"/>
                </a:solidFill>
              </a:rPr>
              <a:t>и к формируемому заявлению в формате </a:t>
            </a:r>
            <a:r>
              <a:rPr lang="en-US" sz="1600" i="1" dirty="0" smtClean="0">
                <a:solidFill>
                  <a:srgbClr val="002060"/>
                </a:solidFill>
              </a:rPr>
              <a:t>xml</a:t>
            </a:r>
            <a:r>
              <a:rPr lang="ru-RU" sz="1600" i="1" dirty="0" smtClean="0">
                <a:solidFill>
                  <a:srgbClr val="002060"/>
                </a:solidFill>
              </a:rPr>
              <a:t> о праве собственности необходимо прикрепить</a:t>
            </a:r>
            <a:r>
              <a:rPr lang="en-US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</a:rPr>
              <a:t>в формате </a:t>
            </a:r>
            <a:r>
              <a:rPr lang="en-US" sz="1600" i="1" dirty="0" smtClean="0">
                <a:solidFill>
                  <a:srgbClr val="002060"/>
                </a:solidFill>
              </a:rPr>
              <a:t>PDF</a:t>
            </a:r>
            <a:r>
              <a:rPr lang="ru-RU" sz="1600" i="1" dirty="0" smtClean="0">
                <a:solidFill>
                  <a:srgbClr val="002060"/>
                </a:solidFill>
              </a:rPr>
              <a:t> заполненное  </a:t>
            </a:r>
            <a:r>
              <a:rPr lang="ru-RU" sz="1600" b="1" i="1" dirty="0" smtClean="0">
                <a:solidFill>
                  <a:srgbClr val="002060"/>
                </a:solidFill>
              </a:rPr>
              <a:t>заявление 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о принятии на учет в качестве бесхозяйного объекта и подписанное УКЭП уполномоченного лица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(форма заявление утверждена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Приказом Минэкономразвития России от 10 декабря 2015 г. №931</a:t>
            </a:r>
            <a:r>
              <a:rPr lang="ru-RU" sz="1600" i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85" t="11458" r="34375" b="5208"/>
          <a:stretch>
            <a:fillRect/>
          </a:stretch>
        </p:blipFill>
        <p:spPr bwMode="auto">
          <a:xfrm>
            <a:off x="1142976" y="1142984"/>
            <a:ext cx="3143272" cy="465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419056" cy="634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подать документы для учета бесхозяйных вещей?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Если объект недвижимости 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не стоит </a:t>
            </a:r>
            <a:r>
              <a:rPr lang="ru-RU" sz="2000" i="1" dirty="0" smtClean="0">
                <a:solidFill>
                  <a:srgbClr val="002060"/>
                </a:solidFill>
              </a:rPr>
              <a:t>на государственном кадастровом учете, то  для принятия его на учет в качестве бесхозяйного необходимо: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i="1" dirty="0" smtClean="0">
                <a:solidFill>
                  <a:srgbClr val="002060"/>
                </a:solidFill>
              </a:rPr>
              <a:t>через сервис </a:t>
            </a:r>
            <a:r>
              <a:rPr lang="ru-RU" sz="2000" b="1" i="1" dirty="0" smtClean="0">
                <a:solidFill>
                  <a:srgbClr val="002060"/>
                </a:solidFill>
              </a:rPr>
              <a:t>«Кадастровый учет» </a:t>
            </a:r>
            <a:r>
              <a:rPr lang="ru-RU" sz="2000" i="1" dirty="0" smtClean="0">
                <a:solidFill>
                  <a:srgbClr val="002060"/>
                </a:solidFill>
              </a:rPr>
              <a:t>подать заявление о государственном кадастровом учете объекта недвижимости с приложением технического плана;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 через сервис </a:t>
            </a:r>
            <a:r>
              <a:rPr lang="ru-RU" sz="2000" b="1" i="1" dirty="0" smtClean="0">
                <a:solidFill>
                  <a:srgbClr val="002060"/>
                </a:solidFill>
              </a:rPr>
              <a:t>«Регистрация прав» </a:t>
            </a:r>
            <a:r>
              <a:rPr lang="ru-RU" sz="2000" i="1" dirty="0" smtClean="0">
                <a:solidFill>
                  <a:srgbClr val="002060"/>
                </a:solidFill>
              </a:rPr>
              <a:t>подать заявление о принятии на учет бесхозяйного объекта по указанному ранее алгоритму;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 в примечании к заявлению указать номер заявки о постановке на государственный кадастровый учет.</a:t>
            </a:r>
          </a:p>
          <a:p>
            <a:pPr algn="ctr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419056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Контактные лица Управления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Росреестра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78581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При возникновении вопросов, связанных с принятием на учет бесхозяйных объектов недвижимости,  контактные лица Управления </a:t>
            </a:r>
            <a:r>
              <a:rPr lang="ru-RU" sz="2000" i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sz="2000" i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</a:endParaRPr>
          </a:p>
          <a:p>
            <a:pPr algn="ctr"/>
            <a:endParaRPr lang="ru-RU" sz="20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err="1" smtClean="0">
                <a:solidFill>
                  <a:srgbClr val="002060"/>
                </a:solidFill>
              </a:rPr>
              <a:t>Илькунова</a:t>
            </a:r>
            <a:r>
              <a:rPr lang="ru-RU" sz="2000" b="1" i="1" dirty="0" smtClean="0">
                <a:solidFill>
                  <a:srgbClr val="002060"/>
                </a:solidFill>
              </a:rPr>
              <a:t> Инна Викторовна  </a:t>
            </a:r>
            <a:r>
              <a:rPr lang="ru-RU" sz="2000" i="1" dirty="0" smtClean="0">
                <a:solidFill>
                  <a:srgbClr val="002060"/>
                </a:solidFill>
              </a:rPr>
              <a:t>- начальник отдела регистрации недвижимости в Советском и Первомайском районах г. Новосибирска, контактный телефон 8 (383) 333-19-21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Ильина Наталья Сергеевна  </a:t>
            </a:r>
            <a:r>
              <a:rPr lang="ru-RU" sz="2000" i="1" dirty="0" smtClean="0">
                <a:solidFill>
                  <a:srgbClr val="002060"/>
                </a:solidFill>
              </a:rPr>
              <a:t>- заместитель начальника отдела регистрации недвижимости в Советском и Первомайском районах г. Новосибирска, контактный телефон 8 (383) 330-09-84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Управление </a:t>
            </a:r>
            <a:r>
              <a:rPr lang="ru-RU" b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b="1" dirty="0" smtClean="0">
                <a:solidFill>
                  <a:srgbClr val="002060"/>
                </a:solidFill>
              </a:rPr>
              <a:t> по Новосибирской области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630091, г. Новосибирск, ул. Державина, д. 28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e-mail: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54_upr@rosreestr.ru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Единый справочный телефон: 8 (800) 100-34-34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реест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Росреестр</Template>
  <TotalTime>1487</TotalTime>
  <Words>427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Росреестр</vt:lpstr>
      <vt:lpstr>Принятие на учет  бесхозяйных объектов недвижимости </vt:lpstr>
      <vt:lpstr>Учет бесхозяйных вещей</vt:lpstr>
      <vt:lpstr>Официальный сайт для подачи документов в Росреестр</vt:lpstr>
      <vt:lpstr>Личный кабинет</vt:lpstr>
      <vt:lpstr>Как подать документы для учета бесхозяйных вещей?</vt:lpstr>
      <vt:lpstr>Как подать документы для учета бесхозяйных вещей?</vt:lpstr>
      <vt:lpstr>Как подать документы для учета бесхозяйных вещей?</vt:lpstr>
      <vt:lpstr>Контактные лица Управления Росреестра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Можайцева Анна Николаевна</dc:creator>
  <cp:lastModifiedBy>Ильина</cp:lastModifiedBy>
  <cp:revision>148</cp:revision>
  <dcterms:modified xsi:type="dcterms:W3CDTF">2021-03-09T02:49:55Z</dcterms:modified>
</cp:coreProperties>
</file>